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970" r:id="rId1"/>
  </p:sldMasterIdLst>
  <p:notesMasterIdLst>
    <p:notesMasterId r:id="rId9"/>
  </p:notesMasterIdLst>
  <p:sldIdLst>
    <p:sldId id="256" r:id="rId2"/>
    <p:sldId id="257" r:id="rId3"/>
    <p:sldId id="258" r:id="rId4"/>
    <p:sldId id="259" r:id="rId5"/>
    <p:sldId id="262" r:id="rId6"/>
    <p:sldId id="263" r:id="rId7"/>
    <p:sldId id="264" r:id="rId8"/>
  </p:sldIdLst>
  <p:sldSz cx="9144000" cy="5143500" type="screen16x9"/>
  <p:notesSz cx="6858000" cy="9144000"/>
  <p:embeddedFontLst>
    <p:embeddedFont>
      <p:font typeface="Century Gothic" panose="020B0502020202020204" pitchFamily="34" charset="0"/>
      <p:regular r:id="rId10"/>
      <p:bold r:id="rId11"/>
      <p:italic r:id="rId12"/>
      <p:boldItalic r:id="rId13"/>
    </p:embeddedFont>
    <p:embeddedFont>
      <p:font typeface="Roboto" panose="02000000000000000000" pitchFamily="2" charset="0"/>
      <p:regular r:id="rId14"/>
      <p:bold r:id="rId15"/>
      <p:italic r:id="rId16"/>
      <p:boldItalic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7" d="100"/>
          <a:sy n="77" d="100"/>
        </p:scale>
        <p:origin x="980" y="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jpeg>
</file>

<file path=ppt/media/image2.pn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Zillow Home Price Prediction</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a628571d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a628571d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a628571d1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a628571d1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a628571d19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a628571d19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a628571d19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a628571d1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a628571d19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a628571d19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a628571d19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a628571d19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36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1575">
                <a:gradFill flip="none" rotWithShape="1">
                  <a:gsLst>
                    <a:gs pos="0">
                      <a:schemeClr val="tx1"/>
                    </a:gs>
                    <a:gs pos="100000">
                      <a:schemeClr val="tx1">
                        <a:lumMod val="75000"/>
                      </a:schemeClr>
                    </a:gs>
                  </a:gsLst>
                  <a:lin ang="5400000" scaled="0"/>
                  <a:tileRect/>
                </a:gra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991737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1645482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537637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2331621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2400" b="0" cap="all"/>
            </a:lvl1pPr>
          </a:lstStyle>
          <a:p>
            <a:r>
              <a:rPr lang="en-US"/>
              <a:t>Click to edit Master title style</a:t>
            </a:r>
            <a:endParaRPr lang="en-US" dirty="0"/>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15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8923782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accent1"/>
                </a:solidFill>
              </a:rPr>
              <a:t>“</a:t>
            </a:r>
          </a:p>
        </p:txBody>
      </p:sp>
      <p:sp>
        <p:nvSpPr>
          <p:cNvPr id="15" name="TextBox 14"/>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24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1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7949508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21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135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29696735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1921685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8519824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420875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23988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3787771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3000" b="0" cap="all"/>
            </a:lvl1pPr>
          </a:lstStyle>
          <a:p>
            <a:r>
              <a:rPr lang="en-US"/>
              <a:t>Click to edit Master title style</a:t>
            </a:r>
            <a:endParaRPr lang="en-US" dirty="0"/>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1500">
                <a:gradFill flip="none" rotWithShape="1">
                  <a:gsLst>
                    <a:gs pos="0">
                      <a:schemeClr val="tx1"/>
                    </a:gs>
                    <a:gs pos="100000">
                      <a:schemeClr val="tx1">
                        <a:lumMod val="75000"/>
                      </a:schemeClr>
                    </a:gs>
                  </a:gsLst>
                  <a:lin ang="5400000" scaled="0"/>
                  <a:tileRect/>
                </a:gra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572563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9" y="2000250"/>
            <a:ext cx="3657600"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7959" y="2000250"/>
            <a:ext cx="3657600"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3793712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21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362922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93546416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21181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827859" y="457201"/>
            <a:ext cx="4457701" cy="38862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0397685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4799409" y="4412457"/>
            <a:ext cx="685800" cy="273844"/>
          </a:xfrm>
        </p:spPr>
        <p:txBody>
          <a:bodyPr/>
          <a:lstStyle/>
          <a:p>
            <a:fld id="{48A87A34-81AB-432B-8DAE-1953F412C126}" type="datetimeFigureOut">
              <a:rPr lang="en-US" smtClean="0"/>
              <a:t>12/15/2023</a:t>
            </a:fld>
            <a:endParaRPr lang="en-US" dirty="0"/>
          </a:p>
        </p:txBody>
      </p:sp>
      <p:sp>
        <p:nvSpPr>
          <p:cNvPr id="6" name="Footer Placeholder 5"/>
          <p:cNvSpPr>
            <a:spLocks noGrp="1"/>
          </p:cNvSpPr>
          <p:nvPr>
            <p:ph type="ftr" sz="quarter" idx="11"/>
          </p:nvPr>
        </p:nvSpPr>
        <p:spPr>
          <a:xfrm>
            <a:off x="856059" y="4412457"/>
            <a:ext cx="3829050" cy="273844"/>
          </a:xfrm>
        </p:spPr>
        <p:txBody>
          <a:bodyPr/>
          <a:lstStyle/>
          <a:p>
            <a:endParaRPr lang="en-US" dirty="0"/>
          </a:p>
        </p:txBody>
      </p:sp>
      <p:sp>
        <p:nvSpPr>
          <p:cNvPr id="7" name="Slide Number Placeholder 6"/>
          <p:cNvSpPr>
            <a:spLocks noGrp="1"/>
          </p:cNvSpPr>
          <p:nvPr>
            <p:ph type="sldNum" sz="quarter" idx="12"/>
          </p:nvPr>
        </p:nvSpPr>
        <p:spPr>
          <a:xfrm>
            <a:off x="8056960" y="4412457"/>
            <a:ext cx="2419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273125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fld id="{48A87A34-81AB-432B-8DAE-1953F412C126}" type="datetimeFigureOut">
              <a:rPr lang="en-US" smtClean="0"/>
              <a:pPr/>
              <a:t>12/15/2023</a:t>
            </a:fld>
            <a:endParaRPr lang="en-US" dirty="0"/>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675" b="1" i="0">
                <a:solidFill>
                  <a:schemeClr val="tx1">
                    <a:lumMod val="75000"/>
                  </a:schemeClr>
                </a:solidFill>
                <a:effectLst>
                  <a:outerShdw blurRad="50800" dist="38100" dir="2700000" algn="tl" rotWithShape="0">
                    <a:srgbClr val="000000">
                      <a:alpha val="43000"/>
                    </a:srgbClr>
                  </a:outerShdw>
                </a:effectLst>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76300001"/>
      </p:ext>
    </p:extLst>
  </p:cSld>
  <p:clrMap bg1="dk1" tx1="lt1" bg2="dk2" tx2="lt2" accent1="accent1" accent2="accent2" accent3="accent3" accent4="accent4" accent5="accent5" accent6="accent6" hlink="hlink" folHlink="folHlink"/>
  <p:sldLayoutIdLst>
    <p:sldLayoutId id="2147483971" r:id="rId1"/>
    <p:sldLayoutId id="2147483972" r:id="rId2"/>
    <p:sldLayoutId id="2147483973" r:id="rId3"/>
    <p:sldLayoutId id="2147483974" r:id="rId4"/>
    <p:sldLayoutId id="2147483975" r:id="rId5"/>
    <p:sldLayoutId id="2147483976" r:id="rId6"/>
    <p:sldLayoutId id="2147483977" r:id="rId7"/>
    <p:sldLayoutId id="2147483978" r:id="rId8"/>
    <p:sldLayoutId id="2147483979" r:id="rId9"/>
    <p:sldLayoutId id="2147483980" r:id="rId10"/>
    <p:sldLayoutId id="2147483981" r:id="rId11"/>
    <p:sldLayoutId id="2147483982" r:id="rId12"/>
    <p:sldLayoutId id="2147483983" r:id="rId13"/>
    <p:sldLayoutId id="2147483984" r:id="rId14"/>
    <p:sldLayoutId id="2147483985" r:id="rId15"/>
    <p:sldLayoutId id="2147483986" r:id="rId16"/>
    <p:sldLayoutId id="2147483987" r:id="rId17"/>
    <p:sldLayoutId id="2147483988" r:id="rId18"/>
    <p:sldLayoutId id="2147483989" r:id="rId19"/>
  </p:sldLayoutIdLst>
  <p:hf sldNum="0" hdr="0" ftr="0" dt="0"/>
  <p:txStyles>
    <p:titleStyle>
      <a:lvl1pPr algn="l" defTabSz="342900" rtl="0" eaLnBrk="1" latinLnBrk="0" hangingPunct="1">
        <a:spcBef>
          <a:spcPct val="0"/>
        </a:spcBef>
        <a:buNone/>
        <a:defRPr sz="24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tx1"/>
        </a:buClr>
        <a:buSzPct val="100000"/>
        <a:buFont typeface="Arial"/>
        <a:buChar char="•"/>
        <a:defRPr sz="15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557213" indent="-214313" algn="l" defTabSz="342900" rtl="0" eaLnBrk="1" latinLnBrk="0" hangingPunct="1">
        <a:spcBef>
          <a:spcPct val="20000"/>
        </a:spcBef>
        <a:spcAft>
          <a:spcPts val="450"/>
        </a:spcAft>
        <a:buClr>
          <a:schemeClr val="tx1"/>
        </a:buClr>
        <a:buSzPct val="100000"/>
        <a:buFont typeface="Arial"/>
        <a:buChar char="•"/>
        <a:defRPr sz="13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00113" indent="-214313" algn="l" defTabSz="342900" rtl="0" eaLnBrk="1" latinLnBrk="0" hangingPunct="1">
        <a:spcBef>
          <a:spcPct val="20000"/>
        </a:spcBef>
        <a:spcAft>
          <a:spcPts val="45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1572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500188" indent="-128588" algn="l" defTabSz="342900" rtl="0" eaLnBrk="1" latinLnBrk="0" hangingPunct="1">
        <a:spcBef>
          <a:spcPct val="20000"/>
        </a:spcBef>
        <a:spcAft>
          <a:spcPts val="450"/>
        </a:spcAft>
        <a:buClr>
          <a:schemeClr val="tx1"/>
        </a:buClr>
        <a:buSzPct val="100000"/>
        <a:buFont typeface="Arial"/>
        <a:buChar char="•"/>
        <a:defRPr sz="105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18859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2288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25717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2914650" indent="-171450" algn="l" defTabSz="342900" rtl="0" eaLnBrk="1" latinLnBrk="0" hangingPunct="1">
        <a:spcBef>
          <a:spcPct val="20000"/>
        </a:spcBef>
        <a:spcAft>
          <a:spcPts val="450"/>
        </a:spcAft>
        <a:buClr>
          <a:schemeClr val="tx1"/>
        </a:buClr>
        <a:buSzPct val="100000"/>
        <a:buFont typeface="Arial"/>
        <a:buChar char="•"/>
        <a:defRPr sz="9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313259" y="444909"/>
            <a:ext cx="6517482" cy="1881910"/>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 dirty="0"/>
              <a:t>Zillow Home Price Prediction</a:t>
            </a:r>
            <a:endParaRPr lang="en-IN" dirty="0"/>
          </a:p>
        </p:txBody>
      </p:sp>
      <p:sp>
        <p:nvSpPr>
          <p:cNvPr id="55" name="Google Shape;55;p13"/>
          <p:cNvSpPr txBox="1">
            <a:spLocks noGrp="1"/>
          </p:cNvSpPr>
          <p:nvPr>
            <p:ph type="subTitle" idx="1"/>
          </p:nvPr>
        </p:nvSpPr>
        <p:spPr>
          <a:xfrm>
            <a:off x="1313259" y="2449286"/>
            <a:ext cx="6517482" cy="1028699"/>
          </a:xfrm>
          <a:prstGeom prst="rect">
            <a:avLst/>
          </a:prstGeom>
        </p:spPr>
        <p:txBody>
          <a:bodyPr spcFirstLastPara="1" lIns="91425" tIns="91425" rIns="91425" bIns="91425" anchorCtr="0">
            <a:normAutofit/>
          </a:bodyPr>
          <a:lstStyle/>
          <a:p>
            <a:pPr marL="0" lvl="0" indent="0" rtl="0">
              <a:spcBef>
                <a:spcPts val="0"/>
              </a:spcBef>
              <a:spcAft>
                <a:spcPts val="600"/>
              </a:spcAft>
              <a:buNone/>
            </a:pPr>
            <a:r>
              <a:rPr lang="en-US" sz="2000" dirty="0">
                <a:solidFill>
                  <a:schemeClr val="tx1">
                    <a:lumMod val="65000"/>
                    <a:lumOff val="35000"/>
                  </a:schemeClr>
                </a:solidFill>
              </a:rPr>
              <a:t>Navigating the Housing Market Landscape: Predicting Insights for Housing Owners</a:t>
            </a:r>
          </a:p>
          <a:p>
            <a:pPr marL="0" lvl="0" indent="0" rtl="0">
              <a:spcBef>
                <a:spcPts val="0"/>
              </a:spcBef>
              <a:spcAft>
                <a:spcPts val="600"/>
              </a:spcAft>
              <a:buNone/>
            </a:pPr>
            <a:endParaRPr lang="en-US" dirty="0">
              <a:solidFill>
                <a:schemeClr val="tx1">
                  <a:lumMod val="65000"/>
                  <a:lumOff val="35000"/>
                </a:schemeClr>
              </a:solidFill>
            </a:endParaRPr>
          </a:p>
          <a:p>
            <a:pPr marL="0" lvl="0" indent="0" rtl="0">
              <a:spcBef>
                <a:spcPts val="0"/>
              </a:spcBef>
              <a:spcAft>
                <a:spcPts val="600"/>
              </a:spcAft>
              <a:buNone/>
            </a:pPr>
            <a:endParaRPr lang="en-US" dirty="0">
              <a:solidFill>
                <a:schemeClr val="tx1">
                  <a:lumMod val="65000"/>
                  <a:lumOff val="35000"/>
                </a:schemeClr>
              </a:solidFill>
            </a:endParaRPr>
          </a:p>
          <a:p>
            <a:pPr marL="0" lvl="0" indent="0" rtl="0">
              <a:spcBef>
                <a:spcPts val="0"/>
              </a:spcBef>
              <a:spcAft>
                <a:spcPts val="600"/>
              </a:spcAft>
              <a:buNone/>
            </a:pPr>
            <a:endParaRPr lang="en-US" dirty="0">
              <a:solidFill>
                <a:schemeClr val="tx1">
                  <a:lumMod val="65000"/>
                  <a:lumOff val="35000"/>
                </a:schemeClr>
              </a:solidFill>
            </a:endParaRPr>
          </a:p>
        </p:txBody>
      </p:sp>
      <p:sp>
        <p:nvSpPr>
          <p:cNvPr id="11" name="TextBox 10">
            <a:extLst>
              <a:ext uri="{FF2B5EF4-FFF2-40B4-BE49-F238E27FC236}">
                <a16:creationId xmlns:a16="http://schemas.microsoft.com/office/drawing/2014/main" id="{FB2B34AF-9F22-DAE8-19BC-1A0B03ABAB83}"/>
              </a:ext>
            </a:extLst>
          </p:cNvPr>
          <p:cNvSpPr txBox="1"/>
          <p:nvPr/>
        </p:nvSpPr>
        <p:spPr>
          <a:xfrm>
            <a:off x="5543550" y="3477985"/>
            <a:ext cx="3257550" cy="1323439"/>
          </a:xfrm>
          <a:prstGeom prst="rect">
            <a:avLst/>
          </a:prstGeom>
          <a:noFill/>
        </p:spPr>
        <p:txBody>
          <a:bodyPr wrap="square" rtlCol="0">
            <a:spAutoFit/>
          </a:bodyPr>
          <a:lstStyle/>
          <a:p>
            <a:pPr algn="ctr"/>
            <a:r>
              <a:rPr lang="en-IN" sz="2000" dirty="0">
                <a:solidFill>
                  <a:schemeClr val="accent5">
                    <a:lumMod val="60000"/>
                    <a:lumOff val="40000"/>
                  </a:schemeClr>
                </a:solidFill>
                <a:effectLst/>
                <a:latin typeface="+mj-lt"/>
                <a:ea typeface="Roboto" panose="02000000000000000000" pitchFamily="2" charset="0"/>
              </a:rPr>
              <a:t>Harini Padmaja </a:t>
            </a:r>
            <a:r>
              <a:rPr lang="en-IN" sz="2000" dirty="0" err="1">
                <a:solidFill>
                  <a:schemeClr val="accent5">
                    <a:lumMod val="60000"/>
                    <a:lumOff val="40000"/>
                  </a:schemeClr>
                </a:solidFill>
                <a:effectLst/>
                <a:latin typeface="+mj-lt"/>
                <a:ea typeface="Roboto" panose="02000000000000000000" pitchFamily="2" charset="0"/>
              </a:rPr>
              <a:t>Solleti</a:t>
            </a:r>
            <a:endParaRPr lang="en-IN" sz="2000" dirty="0">
              <a:solidFill>
                <a:schemeClr val="accent5">
                  <a:lumMod val="60000"/>
                  <a:lumOff val="40000"/>
                </a:schemeClr>
              </a:solidFill>
              <a:effectLst/>
              <a:latin typeface="+mj-lt"/>
              <a:ea typeface="Roboto" panose="02000000000000000000" pitchFamily="2" charset="0"/>
            </a:endParaRPr>
          </a:p>
          <a:p>
            <a:pPr algn="ctr"/>
            <a:r>
              <a:rPr lang="en-IN" sz="2000" dirty="0">
                <a:solidFill>
                  <a:schemeClr val="accent5">
                    <a:lumMod val="60000"/>
                    <a:lumOff val="40000"/>
                  </a:schemeClr>
                </a:solidFill>
              </a:rPr>
              <a:t>Jaswanth Budigi</a:t>
            </a:r>
          </a:p>
          <a:p>
            <a:pPr algn="ctr"/>
            <a:r>
              <a:rPr lang="en-IN" sz="2000" dirty="0" err="1">
                <a:solidFill>
                  <a:schemeClr val="accent5">
                    <a:lumMod val="60000"/>
                    <a:lumOff val="40000"/>
                  </a:schemeClr>
                </a:solidFill>
              </a:rPr>
              <a:t>Likitha</a:t>
            </a:r>
            <a:r>
              <a:rPr lang="en-IN" sz="2000" dirty="0">
                <a:solidFill>
                  <a:schemeClr val="accent5">
                    <a:lumMod val="60000"/>
                    <a:lumOff val="40000"/>
                  </a:schemeClr>
                </a:solidFill>
              </a:rPr>
              <a:t> Sree </a:t>
            </a:r>
            <a:r>
              <a:rPr lang="en-IN" sz="2000" dirty="0" err="1">
                <a:solidFill>
                  <a:schemeClr val="accent5">
                    <a:lumMod val="60000"/>
                    <a:lumOff val="40000"/>
                  </a:schemeClr>
                </a:solidFill>
              </a:rPr>
              <a:t>Yarabarla</a:t>
            </a:r>
            <a:endParaRPr lang="en-IN" sz="2000" dirty="0">
              <a:solidFill>
                <a:schemeClr val="accent5">
                  <a:lumMod val="60000"/>
                  <a:lumOff val="40000"/>
                </a:schemeClr>
              </a:solidFill>
            </a:endParaRPr>
          </a:p>
          <a:p>
            <a:pPr algn="ctr"/>
            <a:r>
              <a:rPr lang="en-IN" sz="2000" dirty="0" err="1">
                <a:solidFill>
                  <a:schemeClr val="accent5">
                    <a:lumMod val="60000"/>
                    <a:lumOff val="40000"/>
                  </a:schemeClr>
                </a:solidFill>
              </a:rPr>
              <a:t>Nanaji</a:t>
            </a:r>
            <a:r>
              <a:rPr lang="en-IN" sz="2000" dirty="0">
                <a:solidFill>
                  <a:schemeClr val="accent5">
                    <a:lumMod val="60000"/>
                    <a:lumOff val="40000"/>
                  </a:schemeClr>
                </a:solidFill>
              </a:rPr>
              <a:t> </a:t>
            </a:r>
            <a:r>
              <a:rPr lang="en-IN" sz="2000" dirty="0" err="1">
                <a:solidFill>
                  <a:schemeClr val="accent5">
                    <a:lumMod val="60000"/>
                    <a:lumOff val="40000"/>
                  </a:schemeClr>
                </a:solidFill>
              </a:rPr>
              <a:t>Chalamalashetty</a:t>
            </a:r>
            <a:endParaRPr lang="en-IN" sz="2000" dirty="0">
              <a:solidFill>
                <a:schemeClr val="accent5">
                  <a:lumMod val="60000"/>
                  <a:lumOff val="40000"/>
                </a:schemeClr>
              </a:solidFill>
            </a:endParaRPr>
          </a:p>
        </p:txBody>
      </p:sp>
      <p:pic>
        <p:nvPicPr>
          <p:cNvPr id="8" name="Recorded Sound">
            <a:hlinkClick r:id="" action="ppaction://media"/>
            <a:extLst>
              <a:ext uri="{FF2B5EF4-FFF2-40B4-BE49-F238E27FC236}">
                <a16:creationId xmlns:a16="http://schemas.microsoft.com/office/drawing/2014/main" id="{D548C277-2E56-7B78-7364-551C8F6F58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0059" y="3936504"/>
            <a:ext cx="406400" cy="406400"/>
          </a:xfrm>
          <a:prstGeom prst="rect">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648"/>
    </mc:Choice>
    <mc:Fallback xmlns="">
      <p:transition spd="slow" advTm="3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54"/>
                                        </p:tgtEl>
                                        <p:attrNameLst>
                                          <p:attrName>style.visibility</p:attrName>
                                        </p:attrNameLst>
                                      </p:cBhvr>
                                      <p:to>
                                        <p:strVal val="visible"/>
                                      </p:to>
                                    </p:set>
                                    <p:animEffect transition="in" filter="fade">
                                      <p:cBhvr>
                                        <p:cTn id="7" dur="400"/>
                                        <p:tgtEl>
                                          <p:spTgt spid="54"/>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5">
                                            <p:txEl>
                                              <p:pRg st="0" end="0"/>
                                            </p:txEl>
                                          </p:spTgt>
                                        </p:tgtEl>
                                        <p:attrNameLst>
                                          <p:attrName>style.visibility</p:attrName>
                                        </p:attrNameLst>
                                      </p:cBhvr>
                                      <p:to>
                                        <p:strVal val="visible"/>
                                      </p:to>
                                    </p:set>
                                    <p:animEffect transition="in" filter="fade">
                                      <p:cBhvr>
                                        <p:cTn id="10" dur="400"/>
                                        <p:tgtEl>
                                          <p:spTgt spid="55">
                                            <p:txEl>
                                              <p:pRg st="0" end="0"/>
                                            </p:txEl>
                                          </p:spTgt>
                                        </p:tgtEl>
                                      </p:cBhvr>
                                    </p:animEffect>
                                  </p:childTnLst>
                                </p:cTn>
                              </p:par>
                            </p:childTnLst>
                          </p:cTn>
                        </p:par>
                        <p:par>
                          <p:cTn id="11" fill="hold">
                            <p:stCondLst>
                              <p:cond delay="5160"/>
                            </p:stCondLst>
                            <p:childTnLst>
                              <p:par>
                                <p:cTn id="12" presetID="1" presetClass="mediacall" presetSubtype="0" fill="hold" nodeType="afterEffect">
                                  <p:stCondLst>
                                    <p:cond delay="0"/>
                                  </p:stCondLst>
                                  <p:childTnLst>
                                    <p:cmd type="call" cmd="playFrom(0.0)">
                                      <p:cBhvr>
                                        <p:cTn id="13" dur="1934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8"/>
                </p:tgtEl>
              </p:cMediaNode>
            </p:audio>
          </p:childTnLst>
        </p:cTn>
      </p:par>
    </p:tnLst>
    <p:bldLst>
      <p:bldP spid="54" grpId="0"/>
      <p:bldP spid="5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796839" y="551750"/>
            <a:ext cx="8435511"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Introduction</a:t>
            </a:r>
            <a:endParaRPr dirty="0"/>
          </a:p>
        </p:txBody>
      </p:sp>
      <p:sp>
        <p:nvSpPr>
          <p:cNvPr id="61" name="Google Shape;61;p14"/>
          <p:cNvSpPr txBox="1">
            <a:spLocks noGrp="1"/>
          </p:cNvSpPr>
          <p:nvPr>
            <p:ph type="body" idx="1"/>
          </p:nvPr>
        </p:nvSpPr>
        <p:spPr>
          <a:xfrm>
            <a:off x="711750" y="1175350"/>
            <a:ext cx="8520600" cy="34164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r>
              <a:rPr lang="en" sz="5168" dirty="0">
                <a:solidFill>
                  <a:schemeClr val="dk1"/>
                </a:solidFill>
                <a:highlight>
                  <a:srgbClr val="FFFFFF"/>
                </a:highlight>
                <a:latin typeface="Roboto"/>
                <a:ea typeface="Roboto"/>
                <a:cs typeface="Roboto"/>
                <a:sym typeface="Roboto"/>
              </a:rPr>
              <a:t>Predict House Prices:</a:t>
            </a:r>
            <a:endParaRPr sz="5168" dirty="0">
              <a:solidFill>
                <a:schemeClr val="dk1"/>
              </a:solidFill>
              <a:highlight>
                <a:srgbClr val="FFFFFF"/>
              </a:highlight>
              <a:latin typeface="Roboto"/>
              <a:ea typeface="Roboto"/>
              <a:cs typeface="Roboto"/>
              <a:sym typeface="Roboto"/>
            </a:endParaRPr>
          </a:p>
          <a:p>
            <a:pPr marL="914400" lvl="0" indent="-335259" algn="l" rtl="0">
              <a:spcBef>
                <a:spcPts val="120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Utilize regression and decision tree models.</a:t>
            </a:r>
            <a:endParaRPr sz="5168" dirty="0">
              <a:solidFill>
                <a:schemeClr val="dk1"/>
              </a:solidFill>
              <a:highlight>
                <a:srgbClr val="FFFFFF"/>
              </a:highlight>
              <a:latin typeface="Roboto"/>
              <a:ea typeface="Roboto"/>
              <a:cs typeface="Roboto"/>
              <a:sym typeface="Roboto"/>
            </a:endParaRPr>
          </a:p>
          <a:p>
            <a:pPr marL="914400" lvl="0" indent="-335259" algn="l" rtl="0">
              <a:spcBef>
                <a:spcPts val="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Achieve accurate predictions through robust modeling.</a:t>
            </a:r>
            <a:endParaRPr sz="5168"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r>
              <a:rPr lang="en" sz="5168" dirty="0">
                <a:solidFill>
                  <a:schemeClr val="dk1"/>
                </a:solidFill>
                <a:highlight>
                  <a:srgbClr val="FFFFFF"/>
                </a:highlight>
                <a:latin typeface="Roboto"/>
                <a:ea typeface="Roboto"/>
                <a:cs typeface="Roboto"/>
                <a:sym typeface="Roboto"/>
              </a:rPr>
              <a:t>Identify Key Features:</a:t>
            </a:r>
            <a:endParaRPr sz="5168" dirty="0">
              <a:solidFill>
                <a:schemeClr val="dk1"/>
              </a:solidFill>
              <a:highlight>
                <a:srgbClr val="FFFFFF"/>
              </a:highlight>
              <a:latin typeface="Roboto"/>
              <a:ea typeface="Roboto"/>
              <a:cs typeface="Roboto"/>
              <a:sym typeface="Roboto"/>
            </a:endParaRPr>
          </a:p>
          <a:p>
            <a:pPr marL="914400" lvl="0" indent="-335259" algn="l" rtl="0">
              <a:spcBef>
                <a:spcPts val="120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Focus on essential attributes influencing house prices.</a:t>
            </a:r>
            <a:endParaRPr sz="5168" dirty="0">
              <a:solidFill>
                <a:schemeClr val="dk1"/>
              </a:solidFill>
              <a:highlight>
                <a:srgbClr val="FFFFFF"/>
              </a:highlight>
              <a:latin typeface="Roboto"/>
              <a:ea typeface="Roboto"/>
              <a:cs typeface="Roboto"/>
              <a:sym typeface="Roboto"/>
            </a:endParaRPr>
          </a:p>
          <a:p>
            <a:pPr marL="914400" lvl="0" indent="-335259" algn="l" rtl="0">
              <a:spcBef>
                <a:spcPts val="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Enhance interpretability and efficiency through feature selection.</a:t>
            </a:r>
            <a:endParaRPr sz="5168"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r>
              <a:rPr lang="en" sz="5168" dirty="0">
                <a:solidFill>
                  <a:schemeClr val="dk1"/>
                </a:solidFill>
                <a:highlight>
                  <a:srgbClr val="FFFFFF"/>
                </a:highlight>
                <a:latin typeface="Roboto"/>
                <a:ea typeface="Roboto"/>
                <a:cs typeface="Roboto"/>
                <a:sym typeface="Roboto"/>
              </a:rPr>
              <a:t>Quality Assessment with OverallQual:</a:t>
            </a:r>
            <a:endParaRPr sz="5168" dirty="0">
              <a:solidFill>
                <a:schemeClr val="dk1"/>
              </a:solidFill>
              <a:highlight>
                <a:srgbClr val="FFFFFF"/>
              </a:highlight>
              <a:latin typeface="Roboto"/>
              <a:ea typeface="Roboto"/>
              <a:cs typeface="Roboto"/>
              <a:sym typeface="Roboto"/>
            </a:endParaRPr>
          </a:p>
          <a:p>
            <a:pPr marL="914400" lvl="0" indent="-335259" algn="l" rtl="0">
              <a:spcBef>
                <a:spcPts val="120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Leverage machine learning for classification.</a:t>
            </a:r>
            <a:endParaRPr sz="5168" dirty="0">
              <a:solidFill>
                <a:schemeClr val="dk1"/>
              </a:solidFill>
              <a:highlight>
                <a:srgbClr val="FFFFFF"/>
              </a:highlight>
              <a:latin typeface="Roboto"/>
              <a:ea typeface="Roboto"/>
              <a:cs typeface="Roboto"/>
              <a:sym typeface="Roboto"/>
            </a:endParaRPr>
          </a:p>
          <a:p>
            <a:pPr marL="914400" lvl="0" indent="-335259" algn="l" rtl="0">
              <a:spcBef>
                <a:spcPts val="0"/>
              </a:spcBef>
              <a:spcAft>
                <a:spcPts val="0"/>
              </a:spcAft>
              <a:buClr>
                <a:schemeClr val="dk1"/>
              </a:buClr>
              <a:buSzPct val="100000"/>
              <a:buFont typeface="Roboto"/>
              <a:buChar char="●"/>
            </a:pPr>
            <a:r>
              <a:rPr lang="en" sz="5168" dirty="0">
                <a:solidFill>
                  <a:schemeClr val="dk1"/>
                </a:solidFill>
                <a:highlight>
                  <a:srgbClr val="FFFFFF"/>
                </a:highlight>
                <a:latin typeface="Roboto"/>
                <a:ea typeface="Roboto"/>
                <a:cs typeface="Roboto"/>
                <a:sym typeface="Roboto"/>
              </a:rPr>
              <a:t>Categorize properties based on quality assessment.</a:t>
            </a:r>
            <a:endParaRPr sz="5168" dirty="0">
              <a:solidFill>
                <a:schemeClr val="dk1"/>
              </a:solidFill>
              <a:highlight>
                <a:srgbClr val="FFFFFF"/>
              </a:highlight>
              <a:latin typeface="Roboto"/>
              <a:ea typeface="Roboto"/>
              <a:cs typeface="Roboto"/>
              <a:sym typeface="Roboto"/>
            </a:endParaRPr>
          </a:p>
          <a:p>
            <a:pPr marL="0" lvl="0" indent="0" algn="l" rtl="0">
              <a:spcBef>
                <a:spcPts val="1200"/>
              </a:spcBef>
              <a:spcAft>
                <a:spcPts val="1200"/>
              </a:spcAft>
              <a:buNone/>
            </a:pPr>
            <a:endParaRPr sz="1200" dirty="0">
              <a:solidFill>
                <a:srgbClr val="D1D5DB"/>
              </a:solidFill>
              <a:highlight>
                <a:srgbClr val="343541"/>
              </a:highlight>
              <a:latin typeface="Roboto"/>
              <a:ea typeface="Roboto"/>
              <a:cs typeface="Roboto"/>
              <a:sym typeface="Roboto"/>
            </a:endParaRPr>
          </a:p>
        </p:txBody>
      </p:sp>
      <p:pic>
        <p:nvPicPr>
          <p:cNvPr id="4" name="Recorded Sound">
            <a:hlinkClick r:id="" action="ppaction://media"/>
            <a:extLst>
              <a:ext uri="{FF2B5EF4-FFF2-40B4-BE49-F238E27FC236}">
                <a16:creationId xmlns:a16="http://schemas.microsoft.com/office/drawing/2014/main" id="{8EC4A3D2-A8A7-4215-5835-D592119ACE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3639" y="4297102"/>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49"/>
    </mc:Choice>
    <mc:Fallback xmlns="">
      <p:transition spd="slow" advTm="5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03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97554" y="1114099"/>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ct val="61111"/>
              <a:buFont typeface="Arial"/>
              <a:buNone/>
            </a:pPr>
            <a:r>
              <a:rPr lang="en" sz="1800" dirty="0">
                <a:solidFill>
                  <a:schemeClr val="tx1"/>
                </a:solidFill>
              </a:rPr>
              <a:t>AREAS OF FOCUS:</a:t>
            </a:r>
            <a:endParaRPr sz="1800" dirty="0">
              <a:solidFill>
                <a:schemeClr val="tx1"/>
              </a:solidFill>
            </a:endParaRPr>
          </a:p>
          <a:p>
            <a:pPr marL="0" lvl="0" indent="0" algn="l" rtl="0">
              <a:spcBef>
                <a:spcPts val="0"/>
              </a:spcBef>
              <a:spcAft>
                <a:spcPts val="0"/>
              </a:spcAft>
              <a:buClr>
                <a:schemeClr val="dk1"/>
              </a:buClr>
              <a:buSzPct val="61111"/>
              <a:buFont typeface="Arial"/>
              <a:buNone/>
            </a:pPr>
            <a:endParaRPr sz="1800" dirty="0">
              <a:solidFill>
                <a:schemeClr val="tx1"/>
              </a:solidFill>
            </a:endParaRPr>
          </a:p>
          <a:p>
            <a:pPr marL="0" lvl="0" indent="0" algn="l" rtl="0">
              <a:spcBef>
                <a:spcPts val="0"/>
              </a:spcBef>
              <a:spcAft>
                <a:spcPts val="0"/>
              </a:spcAft>
              <a:buNone/>
            </a:pPr>
            <a:endParaRPr sz="1800" dirty="0">
              <a:solidFill>
                <a:schemeClr val="dk2"/>
              </a:solidFill>
            </a:endParaRPr>
          </a:p>
        </p:txBody>
      </p:sp>
      <p:sp>
        <p:nvSpPr>
          <p:cNvPr id="67" name="Google Shape;67;p15"/>
          <p:cNvSpPr txBox="1">
            <a:spLocks noGrp="1"/>
          </p:cNvSpPr>
          <p:nvPr>
            <p:ph type="body" idx="1"/>
          </p:nvPr>
        </p:nvSpPr>
        <p:spPr>
          <a:xfrm>
            <a:off x="791414" y="1594500"/>
            <a:ext cx="3040200" cy="3549000"/>
          </a:xfrm>
          <a:prstGeom prst="rect">
            <a:avLst/>
          </a:prstGeom>
        </p:spPr>
        <p:txBody>
          <a:bodyPr spcFirstLastPara="1" wrap="square" lIns="91425" tIns="91425" rIns="91425" bIns="91425" anchor="t" anchorCtr="0">
            <a:normAutofit/>
          </a:bodyPr>
          <a:lstStyle/>
          <a:p>
            <a:pPr marL="285750" indent="-285750">
              <a:buFont typeface="Arial" panose="020B0604020202020204" pitchFamily="34" charset="0"/>
              <a:buChar char="•"/>
            </a:pPr>
            <a:r>
              <a:rPr lang="en-US" dirty="0"/>
              <a:t>Enhance Property Appeal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Improve Market Visibility and Reach</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Leverage Zestimate and Data-Driven Insights</a:t>
            </a:r>
          </a:p>
          <a:p>
            <a:pPr marL="0" lvl="0" indent="0" algn="l" rtl="0">
              <a:spcBef>
                <a:spcPts val="0"/>
              </a:spcBef>
              <a:spcAft>
                <a:spcPts val="0"/>
              </a:spcAft>
              <a:buClr>
                <a:schemeClr val="dk1"/>
              </a:buClr>
              <a:buSzPct val="61111"/>
              <a:buFont typeface="Arial"/>
              <a:buNone/>
            </a:pPr>
            <a:endParaRPr dirty="0"/>
          </a:p>
        </p:txBody>
      </p:sp>
      <p:pic>
        <p:nvPicPr>
          <p:cNvPr id="6" name="Recorded Sound">
            <a:hlinkClick r:id="" action="ppaction://media"/>
            <a:extLst>
              <a:ext uri="{FF2B5EF4-FFF2-40B4-BE49-F238E27FC236}">
                <a16:creationId xmlns:a16="http://schemas.microsoft.com/office/drawing/2014/main" id="{15A8A8F4-CB6D-4A9A-7CAF-9F611125AB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8214" y="4305416"/>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844"/>
    </mc:Choice>
    <mc:Fallback>
      <p:transition spd="slow" advTm="36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8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653181"/>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Feature Selection Methods:</a:t>
            </a:r>
            <a:endParaRPr dirty="0"/>
          </a:p>
        </p:txBody>
      </p:sp>
      <p:sp>
        <p:nvSpPr>
          <p:cNvPr id="74" name="Google Shape;74;p16"/>
          <p:cNvSpPr txBox="1">
            <a:spLocks noGrp="1"/>
          </p:cNvSpPr>
          <p:nvPr>
            <p:ph type="body" idx="1"/>
          </p:nvPr>
        </p:nvSpPr>
        <p:spPr>
          <a:xfrm>
            <a:off x="534725" y="1225881"/>
            <a:ext cx="486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ct val="61111"/>
              <a:buFont typeface="Arial"/>
              <a:buNone/>
            </a:pPr>
            <a:r>
              <a:rPr lang="en" dirty="0"/>
              <a:t>Correlation Analysis:</a:t>
            </a:r>
            <a:endParaRPr dirty="0"/>
          </a:p>
          <a:p>
            <a:pPr lvl="0" indent="-334327">
              <a:buSzPct val="100000"/>
            </a:pPr>
            <a:r>
              <a:rPr lang="en-US" dirty="0"/>
              <a:t>finds the best attributes with the strongest correlations.</a:t>
            </a:r>
          </a:p>
          <a:p>
            <a:pPr lvl="0" indent="-334327">
              <a:buSzPct val="100000"/>
            </a:pPr>
            <a:r>
              <a:rPr lang="en-US" dirty="0"/>
              <a:t>The following are important features: Total RMS </a:t>
            </a:r>
            <a:r>
              <a:rPr lang="en-US" dirty="0" err="1"/>
              <a:t>AbvGrd</a:t>
            </a:r>
            <a:r>
              <a:rPr lang="en-US" dirty="0"/>
              <a:t>, Full Bath, Year Built, Year Modified Add, Garage Area, and Sale Price</a:t>
            </a:r>
            <a:r>
              <a:rPr lang="en" dirty="0"/>
              <a:t>.</a:t>
            </a:r>
          </a:p>
          <a:p>
            <a:pPr lvl="0" indent="-334327">
              <a:buSzPct val="100000"/>
            </a:pPr>
            <a:endParaRPr lang="en" dirty="0"/>
          </a:p>
          <a:p>
            <a:pPr marL="0" lvl="0" indent="0" algn="l" rtl="0">
              <a:spcBef>
                <a:spcPts val="0"/>
              </a:spcBef>
              <a:spcAft>
                <a:spcPts val="0"/>
              </a:spcAft>
              <a:buClr>
                <a:schemeClr val="dk1"/>
              </a:buClr>
              <a:buSzPct val="61111"/>
              <a:buFont typeface="Arial"/>
              <a:buNone/>
            </a:pPr>
            <a:r>
              <a:rPr lang="en-US" dirty="0"/>
              <a:t>Linear Regression:</a:t>
            </a:r>
          </a:p>
          <a:p>
            <a:pPr lvl="0" indent="-334327">
              <a:buSzPct val="100000"/>
            </a:pPr>
            <a:r>
              <a:rPr lang="en-US" dirty="0"/>
              <a:t>Outstanding results on the training set. A test set with overfitting was noted.</a:t>
            </a:r>
          </a:p>
          <a:p>
            <a:pPr lvl="0" indent="-334327">
              <a:buSzPct val="100000"/>
            </a:pPr>
            <a:endParaRPr lang="en-US" dirty="0"/>
          </a:p>
          <a:p>
            <a:pPr marL="0" lvl="0" indent="0" algn="l" rtl="0">
              <a:spcBef>
                <a:spcPts val="0"/>
              </a:spcBef>
              <a:spcAft>
                <a:spcPts val="0"/>
              </a:spcAft>
              <a:buClr>
                <a:schemeClr val="dk1"/>
              </a:buClr>
              <a:buSzPct val="61111"/>
              <a:buFont typeface="Arial"/>
              <a:buNone/>
            </a:pPr>
            <a:r>
              <a:rPr lang="en-US" dirty="0"/>
              <a:t>Decision Tree:</a:t>
            </a:r>
          </a:p>
          <a:p>
            <a:pPr lvl="0" indent="-334327">
              <a:buSzPct val="100000"/>
            </a:pPr>
            <a:r>
              <a:rPr lang="en-US" dirty="0"/>
              <a:t>Outstanding performance with possible overfitting.</a:t>
            </a:r>
          </a:p>
          <a:p>
            <a:pPr lvl="0" indent="-334327">
              <a:buSzPct val="100000"/>
            </a:pPr>
            <a:endParaRPr dirty="0"/>
          </a:p>
          <a:p>
            <a:pPr marL="0" lvl="0" indent="0" algn="l" rtl="0">
              <a:spcBef>
                <a:spcPts val="0"/>
              </a:spcBef>
              <a:spcAft>
                <a:spcPts val="0"/>
              </a:spcAft>
              <a:buNone/>
            </a:pPr>
            <a:endParaRPr dirty="0"/>
          </a:p>
        </p:txBody>
      </p:sp>
      <p:pic>
        <p:nvPicPr>
          <p:cNvPr id="2" name="Picture 1">
            <a:extLst>
              <a:ext uri="{FF2B5EF4-FFF2-40B4-BE49-F238E27FC236}">
                <a16:creationId xmlns:a16="http://schemas.microsoft.com/office/drawing/2014/main" id="{6C4AAE1A-F447-E97B-C760-2E9D2E210FE6}"/>
              </a:ext>
            </a:extLst>
          </p:cNvPr>
          <p:cNvPicPr>
            <a:picLocks noChangeAspect="1"/>
          </p:cNvPicPr>
          <p:nvPr/>
        </p:nvPicPr>
        <p:blipFill>
          <a:blip r:embed="rId5"/>
          <a:stretch>
            <a:fillRect/>
          </a:stretch>
        </p:blipFill>
        <p:spPr>
          <a:xfrm>
            <a:off x="5886940" y="876693"/>
            <a:ext cx="2722335" cy="3517993"/>
          </a:xfrm>
          <a:prstGeom prst="rect">
            <a:avLst/>
          </a:prstGeom>
        </p:spPr>
      </p:pic>
      <p:pic>
        <p:nvPicPr>
          <p:cNvPr id="3" name="Recorded Sound">
            <a:hlinkClick r:id="" action="ppaction://media"/>
            <a:extLst>
              <a:ext uri="{FF2B5EF4-FFF2-40B4-BE49-F238E27FC236}">
                <a16:creationId xmlns:a16="http://schemas.microsoft.com/office/drawing/2014/main" id="{18BDC41D-82A7-15BD-7910-1CCEA23B39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8567" y="4490319"/>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3425"/>
    </mc:Choice>
    <mc:Fallback>
      <p:transition spd="slow" advTm="43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4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88364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Insights and Conclusions</a:t>
            </a:r>
            <a:endParaRPr dirty="0"/>
          </a:p>
        </p:txBody>
      </p:sp>
      <p:sp>
        <p:nvSpPr>
          <p:cNvPr id="94" name="Google Shape;94;p19"/>
          <p:cNvSpPr txBox="1">
            <a:spLocks noGrp="1"/>
          </p:cNvSpPr>
          <p:nvPr>
            <p:ph type="body" idx="1"/>
          </p:nvPr>
        </p:nvSpPr>
        <p:spPr>
          <a:xfrm>
            <a:off x="400909" y="1375499"/>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Evaluation of regression models: </a:t>
            </a:r>
            <a:endParaRPr dirty="0"/>
          </a:p>
          <a:p>
            <a:pPr lvl="0">
              <a:spcBef>
                <a:spcPts val="1200"/>
              </a:spcBef>
            </a:pPr>
            <a:r>
              <a:rPr lang="en-US" dirty="0"/>
              <a:t>decision trees, and linear regression.</a:t>
            </a:r>
          </a:p>
          <a:p>
            <a:pPr marL="457200" lvl="0" indent="-342900" algn="l" rtl="0">
              <a:spcBef>
                <a:spcPts val="0"/>
              </a:spcBef>
              <a:spcAft>
                <a:spcPts val="0"/>
              </a:spcAft>
              <a:buSzPts val="1800"/>
              <a:buChar char="●"/>
            </a:pPr>
            <a:r>
              <a:rPr lang="en" dirty="0"/>
              <a:t>Notable performances and potential overfitting observed.</a:t>
            </a:r>
            <a:endParaRPr dirty="0"/>
          </a:p>
          <a:p>
            <a:pPr marL="0" lvl="0" indent="0" algn="l" rtl="0">
              <a:spcBef>
                <a:spcPts val="1200"/>
              </a:spcBef>
              <a:spcAft>
                <a:spcPts val="0"/>
              </a:spcAft>
              <a:buNone/>
            </a:pPr>
            <a:r>
              <a:rPr lang="en" dirty="0"/>
              <a:t>Classification models: </a:t>
            </a:r>
            <a:endParaRPr dirty="0"/>
          </a:p>
          <a:p>
            <a:pPr marL="457200" lvl="0" indent="-342900" algn="l" rtl="0">
              <a:spcBef>
                <a:spcPts val="1200"/>
              </a:spcBef>
              <a:spcAft>
                <a:spcPts val="0"/>
              </a:spcAft>
              <a:buSzPts val="1800"/>
              <a:buChar char="●"/>
            </a:pPr>
            <a:r>
              <a:rPr lang="en" dirty="0"/>
              <a:t>Logistic Regression, Decision Tree Classifier</a:t>
            </a:r>
          </a:p>
          <a:p>
            <a:pPr marL="457200" lvl="0" indent="-342900" algn="l" rtl="0">
              <a:spcBef>
                <a:spcPts val="1200"/>
              </a:spcBef>
              <a:spcAft>
                <a:spcPts val="0"/>
              </a:spcAft>
              <a:buSzPts val="1800"/>
              <a:buChar char="●"/>
            </a:pPr>
            <a:r>
              <a:rPr lang="en" dirty="0"/>
              <a:t>Areas for further improvement and model tuning.</a:t>
            </a:r>
            <a:endParaRPr dirty="0"/>
          </a:p>
        </p:txBody>
      </p:sp>
      <p:pic>
        <p:nvPicPr>
          <p:cNvPr id="2" name="Recorded Sound">
            <a:hlinkClick r:id="" action="ppaction://media"/>
            <a:extLst>
              <a:ext uri="{FF2B5EF4-FFF2-40B4-BE49-F238E27FC236}">
                <a16:creationId xmlns:a16="http://schemas.microsoft.com/office/drawing/2014/main" id="{44E9134D-779E-32BE-4C42-B2AD1AE442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6509" y="425986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436"/>
    </mc:Choice>
    <mc:Fallback>
      <p:transition spd="slow" advTm="38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4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415778" y="1215530"/>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CONCLUSION: </a:t>
            </a:r>
            <a:endParaRPr dirty="0"/>
          </a:p>
        </p:txBody>
      </p:sp>
      <p:sp>
        <p:nvSpPr>
          <p:cNvPr id="100" name="Google Shape;100;p20"/>
          <p:cNvSpPr txBox="1">
            <a:spLocks noGrp="1"/>
          </p:cNvSpPr>
          <p:nvPr>
            <p:ph type="body" idx="1"/>
          </p:nvPr>
        </p:nvSpPr>
        <p:spPr>
          <a:xfrm>
            <a:off x="980773" y="1647071"/>
            <a:ext cx="6654095"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1200"/>
              </a:spcAft>
              <a:buNone/>
            </a:pPr>
            <a:r>
              <a:rPr lang="en-US" dirty="0"/>
              <a:t>In summary, the project contributes to the field of real estate analytics by providing a refined modeling strategy, insights into influential features, and a comprehensive understanding of the quality assessment process. These contributions are valuable for stakeholders in the real estate industry, data scientists, and researchers aiming to enhance predictive modeling techniques in housing markets.</a:t>
            </a:r>
            <a:endParaRPr dirty="0"/>
          </a:p>
        </p:txBody>
      </p:sp>
      <p:pic>
        <p:nvPicPr>
          <p:cNvPr id="2" name="Recorded Sound">
            <a:hlinkClick r:id="" action="ppaction://media"/>
            <a:extLst>
              <a:ext uri="{FF2B5EF4-FFF2-40B4-BE49-F238E27FC236}">
                <a16:creationId xmlns:a16="http://schemas.microsoft.com/office/drawing/2014/main" id="{2BBD94A6-C2D6-A340-7F6F-9D43C08CF8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4373" y="4430106"/>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061"/>
    </mc:Choice>
    <mc:Fallback>
      <p:transition spd="slow" advTm="41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0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1920391"/>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TM03457485[[fn=Mesh]]</Template>
  <TotalTime>113</TotalTime>
  <Words>278</Words>
  <Application>Microsoft Office PowerPoint</Application>
  <PresentationFormat>On-screen Show (16:9)</PresentationFormat>
  <Paragraphs>44</Paragraphs>
  <Slides>7</Slides>
  <Notes>7</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Roboto</vt:lpstr>
      <vt:lpstr>Century Gothic</vt:lpstr>
      <vt:lpstr>Mesh</vt:lpstr>
      <vt:lpstr>Zillow Home Price Prediction</vt:lpstr>
      <vt:lpstr>Introduction</vt:lpstr>
      <vt:lpstr>AREAS OF FOCUS:  </vt:lpstr>
      <vt:lpstr>Feature Selection Methods:</vt:lpstr>
      <vt:lpstr>Insights and Conclusions</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Zillow Home Price Prediction</dc:title>
  <dc:creator>Budigi jaswanth</dc:creator>
  <cp:lastModifiedBy>Budigi jaswanth</cp:lastModifiedBy>
  <cp:revision>6</cp:revision>
  <dcterms:modified xsi:type="dcterms:W3CDTF">2023-12-16T04:32:11Z</dcterms:modified>
</cp:coreProperties>
</file>